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notesSlides/notesSlide4.xml" ContentType="application/vnd.openxmlformats-officedocument.presentationml.notesSlide+xml"/>
  <Override PartName="/ppt/media/image2.jpeg" ContentType="image/jpeg"/>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jpeg" ContentType="image/jpeg"/>
  <Override PartName="/ppt/notesSlides/notesSlide8.xml" ContentType="application/vnd.openxmlformats-officedocument.presentationml.notesSlide+xml"/>
  <Override PartName="/ppt/media/image5.jpeg" ContentType="image/jpeg"/>
  <Override PartName="/ppt/notesSlides/notesSlide9.xml" ContentType="application/vnd.openxmlformats-officedocument.presentationml.notesSlide+xml"/>
  <Override PartName="/ppt/media/image6.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7.jpeg" ContentType="image/jpeg"/>
  <Override PartName="/ppt/media/image8.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9.jpeg" ContentType="image/jpeg"/>
  <Override PartName="/ppt/notesSlides/notesSlide16.xml" ContentType="application/vnd.openxmlformats-officedocument.presentationml.notesSlide+xml"/>
  <Override PartName="/ppt/media/image10.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1.jpeg" ContentType="image/jpeg"/>
  <Override PartName="/ppt/media/image12.jpeg" ContentType="image/jpeg"/>
  <Override PartName="/ppt/notesSlides/notesSlide20.xml" ContentType="application/vnd.openxmlformats-officedocument.presentationml.notesSlide+xml"/>
  <Override PartName="/ppt/media/image13.jpeg" ContentType="image/jpeg"/>
  <Override PartName="/ppt/notesSlides/notesSlide21.xml" ContentType="application/vnd.openxmlformats-officedocument.presentationml.notesSlide+xml"/>
  <Override PartName="/ppt/media/image14.jpeg" ContentType="image/jpeg"/>
  <Override PartName="/ppt/notesSlides/notesSlide22.xml" ContentType="application/vnd.openxmlformats-officedocument.presentationml.notesSlide+xml"/>
  <Override PartName="/ppt/media/image15.jpeg" ContentType="image/jpeg"/>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6.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6" name="Shape 176"/>
          <p:cNvSpPr/>
          <p:nvPr>
            <p:ph type="sldImg"/>
          </p:nvPr>
        </p:nvSpPr>
        <p:spPr>
          <a:xfrm>
            <a:off x="1143000" y="685800"/>
            <a:ext cx="4572000" cy="3429000"/>
          </a:xfrm>
          <a:prstGeom prst="rect">
            <a:avLst/>
          </a:prstGeom>
        </p:spPr>
        <p:txBody>
          <a:bodyPr/>
          <a:lstStyle/>
          <a:p>
            <a:pPr/>
          </a:p>
        </p:txBody>
      </p:sp>
      <p:sp>
        <p:nvSpPr>
          <p:cNvPr id="177" name="Shape 17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As mentioned in the previous module, we now look at the neighborhoods (space based communities) in cities. This is a subject of great historical interest, especially in sociology. Its study is also being made possible by more disaggregated and better quality data, which we will introduce here as well.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One important consequence of local environments in cities are so-called “Neighborhood effects”. The idea is that the place where people grow up, live and socialize have effects on individuals, not just circumstantially but also throughout the life course. This idea crystalized during deindustrialization, impoverishment and increased racial segregation in Chicago neighborhoods in the 1980s. It also follows a general idea from the older Chicago school that neighborhoods are ecologies, influencing individuals as they adapt to them, both positively and negatively.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p>
            <a:pPr/>
            <a:r>
              <a:t>Here’s some early ideas from Park + Burgess, The city.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Back to the person who really advanced this idea: Bill Wilson (then at UChicago, now at Harvard).</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p>
            <a:pPr/>
            <a:r>
              <a:t>The period in focus here starts around 1980, with deindustrialization, globalization, and changes in tax law and social services during the Reagan Administration. It is a period increased poverty, after the very positive trends of the post WWII.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7" name="Shape 277"/>
          <p:cNvSpPr/>
          <p:nvPr>
            <p:ph type="sldImg"/>
          </p:nvPr>
        </p:nvSpPr>
        <p:spPr>
          <a:prstGeom prst="rect">
            <a:avLst/>
          </a:prstGeom>
        </p:spPr>
        <p:txBody>
          <a:bodyPr/>
          <a:lstStyle/>
          <a:p>
            <a:pPr/>
          </a:p>
        </p:txBody>
      </p:sp>
      <p:sp>
        <p:nvSpPr>
          <p:cNvPr id="278" name="Shape 278"/>
          <p:cNvSpPr/>
          <p:nvPr>
            <p:ph type="body" sz="quarter" idx="1"/>
          </p:nvPr>
        </p:nvSpPr>
        <p:spPr>
          <a:prstGeom prst="rect">
            <a:avLst/>
          </a:prstGeom>
        </p:spPr>
        <p:txBody>
          <a:bodyPr/>
          <a:lstStyle/>
          <a:p>
            <a:pPr/>
            <a:r>
              <a:t>The permanent consequences of growing up in poverty are a theme of intense, and controversial, research, but there are now many different types of evidence that it can be stunting of both body and brain. The US is an outlier in its investments of people in situations of disadvantage, especially since 1980s.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These were the data used by Bill Wilson, of before and after poverty 1970-1980.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And unemployment … the 1980 map starts to look like present maps of Chicago, with the South and West sides singled out. We could say that the present pattern of concentrated poverty and many other troubles was really created during this period and has not been reversed since, in almost 45 years … This is an example of an intergenerational change that has not been yet changed.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This slide needs keynote or powerpoint. It shows a causal diagram (mine, could set as exercise) of Wilson’s theory of neighborhood decay (remember the Jane Jacobs diagram). How can these vicious cycles be made to run backwards, as virtuous cycles? What external variables need to be affected?   Likewise for broken window and collective efficacy, which once written as a diagram do not look so promising iIMO. The idea is to have students reason logically and clearly about systemic processes. This is rarely done in social theory, which tends to be verbal or input-output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Just a few words about these approaches to neighborhoods in that they emphasize the importance of environments on individuals, and are there fore “ecological”. They are different from rational choice theory, where there is no environment, and certainly not conditions affecting and shaping behavior differently for different agents. This way of thinking is also important in social and environmental psychology.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This way of thinking is summarized by Rob Sampson’s relatively recent book.</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Shape 193"/>
          <p:cNvSpPr/>
          <p:nvPr>
            <p:ph type="sldImg"/>
          </p:nvPr>
        </p:nvSpPr>
        <p:spPr>
          <a:prstGeom prst="rect">
            <a:avLst/>
          </a:prstGeom>
        </p:spPr>
        <p:txBody>
          <a:bodyPr/>
          <a:lstStyle/>
          <a:p>
            <a:pPr/>
          </a:p>
        </p:txBody>
      </p:sp>
      <p:sp>
        <p:nvSpPr>
          <p:cNvPr id="194" name="Shape 194"/>
          <p:cNvSpPr/>
          <p:nvPr>
            <p:ph type="body" sz="quarter" idx="1"/>
          </p:nvPr>
        </p:nvSpPr>
        <p:spPr>
          <a:prstGeom prst="rect">
            <a:avLst/>
          </a:prstGeom>
        </p:spPr>
        <p:txBody>
          <a:bodyPr/>
          <a:lstStyle/>
          <a:p>
            <a:pPr/>
            <a:r>
              <a:t>In Chicago, there is a long tradition (for the last 100 years) of analyzing the city spatially and showing the character of different communities and neighborhoods. This map show a very different city from what it is today, for example with a rich South Side.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p>
            <a:pPr/>
            <a:r>
              <a:t>Which has a number of interesting empirical illustrations. This one shows the persistence (again on a generational time scale) of poverty prevalence at the neighborhood level in Chicago. If you know Chicago, it is also interesting to focus on places furthest from the line, which either got much worse, or better over this period and the factors involved.  It is also interesting to do this sort of analysis for other cities.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As mentioned, Rob Sampson was really railing against broken windows theory as a theory of crime in the sense that neglected physical environments may cause crime, at least.</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This relates poverty rates to measures of socially perceived disorder (measured by surveys to residents). Sampson’s point here is to try to show that “social disorder” is more important than “Physical disorder”, though in truth they could be related by higher order processes affecting cognition and behavior, and create vicious cycles.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Here’s how social disorder was measured … please see sources if interested…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And here is an attempt at making these statements not just about Chicago, but also about international cities. Note that violence in Stockholm is much lower to begin with… All this is an important tradition in sociology and adjacent disciplines, more recently reinforce by tax data and social media data from other authors. It does not really add up to a quantitative predictive theory, though it has been immensely influential.</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This is what the city looks like today. In Chicago people emphasize the concentrated poverty and racial segregation in the South and West Sides, which also show up in red on these maps. The North side is generally richer, while suburbs vary. The point is that this is actually a very complex pattern, with structure at different scales.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Shape 205"/>
          <p:cNvSpPr/>
          <p:nvPr>
            <p:ph type="sldImg"/>
          </p:nvPr>
        </p:nvSpPr>
        <p:spPr>
          <a:prstGeom prst="rect">
            <a:avLst/>
          </a:prstGeom>
        </p:spPr>
        <p:txBody>
          <a:bodyPr/>
          <a:lstStyle/>
          <a:p>
            <a:pPr/>
          </a:p>
        </p:txBody>
      </p:sp>
      <p:sp>
        <p:nvSpPr>
          <p:cNvPr id="206" name="Shape 206"/>
          <p:cNvSpPr/>
          <p:nvPr>
            <p:ph type="body" sz="quarter" idx="1"/>
          </p:nvPr>
        </p:nvSpPr>
        <p:spPr>
          <a:prstGeom prst="rect">
            <a:avLst/>
          </a:prstGeom>
        </p:spPr>
        <p:txBody>
          <a:bodyPr/>
          <a:lstStyle/>
          <a:p>
            <a:pPr/>
            <a:r>
              <a:t>This is a map of Chicago by race. Note that most central areas, as well as Hyde Park are quite mixing.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Shape 210"/>
          <p:cNvSpPr/>
          <p:nvPr>
            <p:ph type="sldImg"/>
          </p:nvPr>
        </p:nvSpPr>
        <p:spPr>
          <a:prstGeom prst="rect">
            <a:avLst/>
          </a:prstGeom>
        </p:spPr>
        <p:txBody>
          <a:bodyPr/>
          <a:lstStyle/>
          <a:p>
            <a:pPr/>
          </a:p>
        </p:txBody>
      </p:sp>
      <p:sp>
        <p:nvSpPr>
          <p:cNvPr id="211" name="Shape 211"/>
          <p:cNvSpPr/>
          <p:nvPr>
            <p:ph type="body" sz="quarter" idx="1"/>
          </p:nvPr>
        </p:nvSpPr>
        <p:spPr>
          <a:prstGeom prst="rect">
            <a:avLst/>
          </a:prstGeom>
        </p:spPr>
        <p:txBody>
          <a:bodyPr/>
          <a:lstStyle/>
          <a:p>
            <a:pPr/>
            <a:r>
              <a:t>This is the similar picture for part of NYC: Note the contrast between Manhattan and the Bronx, and that Queens is quite middle class by income…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This is just a map I borrowed about education attainment, so there can be inequalities of many kinds …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9" name="Shape 219"/>
          <p:cNvSpPr/>
          <p:nvPr>
            <p:ph type="sldImg"/>
          </p:nvPr>
        </p:nvSpPr>
        <p:spPr>
          <a:prstGeom prst="rect">
            <a:avLst/>
          </a:prstGeom>
        </p:spPr>
        <p:txBody>
          <a:bodyPr/>
          <a:lstStyle/>
          <a:p>
            <a:pPr/>
          </a:p>
        </p:txBody>
      </p:sp>
      <p:sp>
        <p:nvSpPr>
          <p:cNvPr id="220" name="Shape 220"/>
          <p:cNvSpPr/>
          <p:nvPr>
            <p:ph type="body" sz="quarter" idx="1"/>
          </p:nvPr>
        </p:nvSpPr>
        <p:spPr>
          <a:prstGeom prst="rect">
            <a:avLst/>
          </a:prstGeom>
        </p:spPr>
        <p:txBody>
          <a:bodyPr/>
          <a:lstStyle/>
          <a:p>
            <a:pPr/>
            <a:r>
              <a:t>Same think for Los Angeles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Houston…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And Sao Paulo, Brazil, where most wealth is central to the city.</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49" name="Title Text"/>
          <p:cNvSpPr txBox="1"/>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0" name="Body Level One…"/>
          <p:cNvSpPr txBox="1"/>
          <p:nvPr>
            <p:ph type="body" idx="1"/>
          </p:nvPr>
        </p:nvSpPr>
        <p:spPr>
          <a:xfrm>
            <a:off x="4387453" y="3643312"/>
            <a:ext cx="15609094" cy="8840392"/>
          </a:xfrm>
          <a:prstGeom prst="rect">
            <a:avLst/>
          </a:prstGeom>
        </p:spPr>
        <p:txBody>
          <a:bodyPr lIns="71437" tIns="71437" rIns="71437" bIns="71437" anchor="ctr"/>
          <a:lstStyle>
            <a:lvl1pPr marL="611187" indent="-611187" defTabSz="821531">
              <a:lnSpc>
                <a:spcPct val="100000"/>
              </a:lnSpc>
              <a:spcBef>
                <a:spcPts val="5900"/>
              </a:spcBef>
              <a:buSzPct val="145000"/>
              <a:defRPr sz="4400"/>
            </a:lvl1pPr>
            <a:lvl2pPr marL="1055687" indent="-611187" defTabSz="821531">
              <a:lnSpc>
                <a:spcPct val="100000"/>
              </a:lnSpc>
              <a:spcBef>
                <a:spcPts val="5900"/>
              </a:spcBef>
              <a:buSzPct val="145000"/>
              <a:defRPr sz="4400"/>
            </a:lvl2pPr>
            <a:lvl3pPr marL="1500187" indent="-611187" defTabSz="821531">
              <a:lnSpc>
                <a:spcPct val="100000"/>
              </a:lnSpc>
              <a:spcBef>
                <a:spcPts val="5900"/>
              </a:spcBef>
              <a:buSzPct val="145000"/>
              <a:defRPr sz="4400"/>
            </a:lvl3pPr>
            <a:lvl4pPr marL="1944687" indent="-611187" defTabSz="821531">
              <a:lnSpc>
                <a:spcPct val="100000"/>
              </a:lnSpc>
              <a:spcBef>
                <a:spcPts val="5900"/>
              </a:spcBef>
              <a:buSzPct val="145000"/>
              <a:defRPr sz="4400"/>
            </a:lvl4pPr>
            <a:lvl5pPr marL="2389187" indent="-611187" defTabSz="821531">
              <a:lnSpc>
                <a:spcPct val="100000"/>
              </a:lnSpc>
              <a:spcBef>
                <a:spcPts val="5900"/>
              </a:spcBef>
              <a:buSzPct val="145000"/>
              <a:defRPr sz="4400"/>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58"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59"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60"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67"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68"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69"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70"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7.jpeg"/><Relationship Id="rId4" Type="http://schemas.openxmlformats.org/officeDocument/2006/relationships/image" Target="../media/image8.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9.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0.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1.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1.jpeg"/><Relationship Id="rId4" Type="http://schemas.openxmlformats.org/officeDocument/2006/relationships/image" Target="../media/image12.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3.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2.png"/><Relationship Id="rId4" Type="http://schemas.openxmlformats.org/officeDocument/2006/relationships/image" Target="../media/image14.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5.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6.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1.g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Lecture 10"/>
          <p:cNvSpPr txBox="1"/>
          <p:nvPr>
            <p:ph type="title"/>
          </p:nvPr>
        </p:nvSpPr>
        <p:spPr>
          <a:xfrm>
            <a:off x="2332376" y="1981385"/>
            <a:ext cx="16478254" cy="3486151"/>
          </a:xfrm>
          <a:prstGeom prst="rect">
            <a:avLst/>
          </a:prstGeom>
        </p:spPr>
        <p:txBody>
          <a:bodyPr/>
          <a:lstStyle>
            <a:lvl1pPr defTabSz="821531">
              <a:lnSpc>
                <a:spcPct val="100000"/>
              </a:lnSpc>
              <a:defRPr spc="0" sz="5000"/>
            </a:lvl1pPr>
          </a:lstStyle>
          <a:p>
            <a:pPr/>
            <a:r>
              <a:t>Lecture 10</a:t>
            </a:r>
          </a:p>
        </p:txBody>
      </p:sp>
      <p:sp>
        <p:nvSpPr>
          <p:cNvPr id="180" name="Looking inside Cities: Spatial Structure and Neighborhood"/>
          <p:cNvSpPr txBox="1"/>
          <p:nvPr>
            <p:ph type="body" sz="quarter" idx="1"/>
          </p:nvPr>
        </p:nvSpPr>
        <p:spPr>
          <a:xfrm>
            <a:off x="2332378" y="5422846"/>
            <a:ext cx="16478251" cy="1428751"/>
          </a:xfrm>
          <a:prstGeom prst="rect">
            <a:avLst/>
          </a:prstGeom>
        </p:spPr>
        <p:txBody>
          <a:bodyPr/>
          <a:lstStyle>
            <a:lvl1pPr defTabSz="397763">
              <a:defRPr sz="4524">
                <a:solidFill>
                  <a:srgbClr val="5E5E5E"/>
                </a:solidFill>
                <a:latin typeface="Helvetica"/>
                <a:ea typeface="Helvetica"/>
                <a:cs typeface="Helvetica"/>
                <a:sym typeface="Helvetica"/>
              </a:defRPr>
            </a:lvl1pPr>
          </a:lstStyle>
          <a:p>
            <a:pPr/>
            <a:r>
              <a:t>Looking inside Cities: Spatial Structure and Neighborhood</a:t>
            </a:r>
          </a:p>
        </p:txBody>
      </p:sp>
      <p:sp>
        <p:nvSpPr>
          <p:cNvPr id="181" name="10.3  Spatial Structure of Socioeconomic Quantities: Neighborhood Effects"/>
          <p:cNvSpPr txBox="1"/>
          <p:nvPr/>
        </p:nvSpPr>
        <p:spPr>
          <a:xfrm>
            <a:off x="2539531" y="8684928"/>
            <a:ext cx="19036869" cy="70842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821531">
              <a:defRPr b="1" sz="4200">
                <a:solidFill>
                  <a:srgbClr val="000000"/>
                </a:solidFill>
              </a:defRPr>
            </a:lvl1pPr>
          </a:lstStyle>
          <a:p>
            <a:pPr/>
            <a:r>
              <a:t>10.3  Spatial Structure of Socioeconomic Quantities: Neighborhood Effects</a:t>
            </a:r>
          </a:p>
        </p:txBody>
      </p:sp>
      <p:sp>
        <p:nvSpPr>
          <p:cNvPr id="182" name="IUS 6.1"/>
          <p:cNvSpPr txBox="1"/>
          <p:nvPr/>
        </p:nvSpPr>
        <p:spPr>
          <a:xfrm>
            <a:off x="20552025" y="11226689"/>
            <a:ext cx="1461923"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6.1</a:t>
            </a:r>
          </a:p>
        </p:txBody>
      </p:sp>
      <p:sp>
        <p:nvSpPr>
          <p:cNvPr id="183" name="©Luís M. A. Bettencourt 2023"/>
          <p:cNvSpPr txBox="1"/>
          <p:nvPr/>
        </p:nvSpPr>
        <p:spPr>
          <a:xfrm>
            <a:off x="2384302" y="11226689"/>
            <a:ext cx="14710229" cy="1071563"/>
          </a:xfrm>
          <a:prstGeom prst="rect">
            <a:avLst/>
          </a:prstGeom>
          <a:ln w="12700">
            <a:miter lim="400000"/>
          </a:ln>
          <a:extLst>
            <a:ext uri="{C572A759-6A51-4108-AA02-DFA0A04FC94B}">
              <ma14:wrappingTextBoxFlag xmlns:ma14="http://schemas.microsoft.com/office/mac/drawingml/2011/main" val="1"/>
            </a:ext>
          </a:extLst>
        </p:spPr>
        <p:txBody>
          <a:bodyPr lIns="25717" tIns="25717" rIns="25717" bIns="25717">
            <a:normAutofit fontScale="100000" lnSpcReduction="0"/>
          </a:bodyPr>
          <a:lstStyle>
            <a:lvl1pPr algn="l" defTabSz="825500">
              <a:defRPr b="1" sz="3000">
                <a:solidFill>
                  <a:srgbClr val="000000"/>
                </a:solidFill>
              </a:defRPr>
            </a:lvl1pPr>
          </a:lstStyle>
          <a:p>
            <a:pPr/>
            <a:r>
              <a:t>©Luís M. A. Bettencourt 2023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7" name="Sao_Paulo_Income.jpeg" descr="Sao_Paulo_Income.jpeg"/>
          <p:cNvPicPr>
            <a:picLocks noChangeAspect="1"/>
          </p:cNvPicPr>
          <p:nvPr/>
        </p:nvPicPr>
        <p:blipFill>
          <a:blip r:embed="rId3">
            <a:extLst/>
          </a:blip>
          <a:stretch>
            <a:fillRect/>
          </a:stretch>
        </p:blipFill>
        <p:spPr>
          <a:xfrm>
            <a:off x="3128348" y="122455"/>
            <a:ext cx="19049643" cy="13471090"/>
          </a:xfrm>
          <a:prstGeom prst="rect">
            <a:avLst/>
          </a:prstGeom>
          <a:ln w="12700">
            <a:miter lim="400000"/>
          </a:ln>
        </p:spPr>
      </p:pic>
      <p:sp>
        <p:nvSpPr>
          <p:cNvPr id="228" name="Income by Neighborhood…"/>
          <p:cNvSpPr txBox="1"/>
          <p:nvPr/>
        </p:nvSpPr>
        <p:spPr>
          <a:xfrm>
            <a:off x="16417713" y="146532"/>
            <a:ext cx="5388789"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São Paulo 2010</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Neighborhood Effects"/>
          <p:cNvSpPr txBox="1"/>
          <p:nvPr>
            <p:ph type="body" idx="22"/>
          </p:nvPr>
        </p:nvSpPr>
        <p:spPr>
          <a:xfrm>
            <a:off x="8754942" y="1153060"/>
            <a:ext cx="6874116" cy="837130"/>
          </a:xfrm>
          <a:prstGeom prst="rect">
            <a:avLst/>
          </a:prstGeom>
          <a:solidFill>
            <a:srgbClr val="F8BA00"/>
          </a:solidFill>
        </p:spPr>
        <p:txBody>
          <a:bodyPr/>
          <a:lstStyle>
            <a:lvl1pPr>
              <a:defRPr>
                <a:solidFill>
                  <a:srgbClr val="FFFFFF"/>
                </a:solidFill>
              </a:defRPr>
            </a:lvl1pPr>
          </a:lstStyle>
          <a:p>
            <a:pPr/>
            <a:r>
              <a:t>Neighborhood Effects</a:t>
            </a:r>
          </a:p>
        </p:txBody>
      </p:sp>
      <p:pic>
        <p:nvPicPr>
          <p:cNvPr id="233" name="Screen Shot 2018-10-24 at 11.20.20 PM.png" descr="Screen Shot 2018-10-24 at 11.20.20 PM.png"/>
          <p:cNvPicPr>
            <a:picLocks noChangeAspect="1"/>
          </p:cNvPicPr>
          <p:nvPr/>
        </p:nvPicPr>
        <p:blipFill>
          <a:blip r:embed="rId3">
            <a:extLst/>
          </a:blip>
          <a:stretch>
            <a:fillRect/>
          </a:stretch>
        </p:blipFill>
        <p:spPr>
          <a:xfrm>
            <a:off x="3048000" y="4328829"/>
            <a:ext cx="18288000" cy="3061719"/>
          </a:xfrm>
          <a:prstGeom prst="rect">
            <a:avLst/>
          </a:prstGeom>
          <a:ln w="12700">
            <a:miter lim="400000"/>
          </a:ln>
        </p:spPr>
      </p:pic>
      <p:sp>
        <p:nvSpPr>
          <p:cNvPr id="234" name="Chicago School of Urban Sociology…"/>
          <p:cNvSpPr txBox="1"/>
          <p:nvPr/>
        </p:nvSpPr>
        <p:spPr>
          <a:xfrm>
            <a:off x="8675255" y="10085725"/>
            <a:ext cx="7033490"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Chicago School of Urban Sociology</a:t>
            </a:r>
          </a:p>
          <a:p>
            <a:pPr defTabSz="821531">
              <a:defRPr b="1" sz="3200">
                <a:solidFill>
                  <a:srgbClr val="000000"/>
                </a:solidFill>
              </a:defRPr>
            </a:pPr>
          </a:p>
          <a:p>
            <a:pPr defTabSz="821531">
              <a:defRPr b="1" sz="3200">
                <a:solidFill>
                  <a:schemeClr val="accent5">
                    <a:hueOff val="-82419"/>
                    <a:satOff val="-9513"/>
                    <a:lumOff val="-16343"/>
                  </a:schemeClr>
                </a:solidFill>
              </a:defRPr>
            </a:pPr>
            <a:r>
              <a:t>“Ecological”  Effects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8" name="“Ecological” Effects"/>
          <p:cNvSpPr txBox="1"/>
          <p:nvPr/>
        </p:nvSpPr>
        <p:spPr>
          <a:xfrm>
            <a:off x="3687540" y="717122"/>
            <a:ext cx="3650108"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“Ecological” Effects</a:t>
            </a:r>
          </a:p>
        </p:txBody>
      </p:sp>
      <p:pic>
        <p:nvPicPr>
          <p:cNvPr id="239" name="Screen Shot 2018-10-24 at 11.25.25 PM.png" descr="Screen Shot 2018-10-24 at 11.25.25 PM.png"/>
          <p:cNvPicPr>
            <a:picLocks noChangeAspect="1"/>
          </p:cNvPicPr>
          <p:nvPr/>
        </p:nvPicPr>
        <p:blipFill>
          <a:blip r:embed="rId3">
            <a:extLst/>
          </a:blip>
          <a:stretch>
            <a:fillRect/>
          </a:stretch>
        </p:blipFill>
        <p:spPr>
          <a:xfrm>
            <a:off x="7727156" y="-101855"/>
            <a:ext cx="8929688" cy="9161861"/>
          </a:xfrm>
          <a:prstGeom prst="rect">
            <a:avLst/>
          </a:prstGeom>
          <a:ln w="12700">
            <a:miter lim="400000"/>
          </a:ln>
        </p:spPr>
      </p:pic>
      <p:pic>
        <p:nvPicPr>
          <p:cNvPr id="240" name="Screen Shot 2018-10-24 at 11.25.13 PM.png" descr="Screen Shot 2018-10-24 at 11.25.13 PM.png"/>
          <p:cNvPicPr>
            <a:picLocks noChangeAspect="1"/>
          </p:cNvPicPr>
          <p:nvPr/>
        </p:nvPicPr>
        <p:blipFill>
          <a:blip r:embed="rId4">
            <a:extLst/>
          </a:blip>
          <a:stretch>
            <a:fillRect/>
          </a:stretch>
        </p:blipFill>
        <p:spPr>
          <a:xfrm>
            <a:off x="8084343" y="8879737"/>
            <a:ext cx="8393907" cy="4643438"/>
          </a:xfrm>
          <a:prstGeom prst="rect">
            <a:avLst/>
          </a:prstGeom>
          <a:ln w="12700">
            <a:miter lim="400000"/>
          </a:ln>
        </p:spPr>
      </p:pic>
      <p:pic>
        <p:nvPicPr>
          <p:cNvPr id="241" name="Line Line" descr="Line Line"/>
          <p:cNvPicPr>
            <a:picLocks noChangeAspect="0"/>
          </p:cNvPicPr>
          <p:nvPr/>
        </p:nvPicPr>
        <p:blipFill>
          <a:blip r:embed="rId5">
            <a:extLst/>
          </a:blip>
          <a:stretch>
            <a:fillRect/>
          </a:stretch>
        </p:blipFill>
        <p:spPr>
          <a:xfrm rot="16200000">
            <a:off x="13722782" y="10605373"/>
            <a:ext cx="5582372" cy="101601"/>
          </a:xfrm>
          <a:prstGeom prst="rect">
            <a:avLst/>
          </a:prstGeom>
        </p:spPr>
      </p:pic>
      <p:sp>
        <p:nvSpPr>
          <p:cNvPr id="243" name="Roderick D. McKenzie…"/>
          <p:cNvSpPr txBox="1"/>
          <p:nvPr/>
        </p:nvSpPr>
        <p:spPr>
          <a:xfrm>
            <a:off x="3279057" y="1888272"/>
            <a:ext cx="4467074" cy="16169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Roderick D. McKenzie</a:t>
            </a:r>
          </a:p>
          <a:p>
            <a:pPr defTabSz="821531">
              <a:defRPr b="1" sz="3200">
                <a:solidFill>
                  <a:srgbClr val="000000"/>
                </a:solidFill>
              </a:defRPr>
            </a:pPr>
          </a:p>
          <a:p>
            <a:pPr defTabSz="821531">
              <a:defRPr b="1" sz="3200">
                <a:solidFill>
                  <a:srgbClr val="000000"/>
                </a:solidFill>
              </a:defRPr>
            </a:pPr>
            <a:r>
              <a:t>The City</a:t>
            </a:r>
          </a:p>
        </p:txBody>
      </p:sp>
      <p:sp>
        <p:nvSpPr>
          <p:cNvPr id="244" name="Line"/>
          <p:cNvSpPr/>
          <p:nvPr/>
        </p:nvSpPr>
        <p:spPr>
          <a:xfrm>
            <a:off x="11513343" y="8227218"/>
            <a:ext cx="4827176"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5" name="Line"/>
          <p:cNvSpPr/>
          <p:nvPr/>
        </p:nvSpPr>
        <p:spPr>
          <a:xfrm>
            <a:off x="8310562" y="8580266"/>
            <a:ext cx="7941470"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6" name="Line"/>
          <p:cNvSpPr/>
          <p:nvPr/>
        </p:nvSpPr>
        <p:spPr>
          <a:xfrm>
            <a:off x="8310562" y="8933315"/>
            <a:ext cx="7941470"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7" name="Line"/>
          <p:cNvSpPr/>
          <p:nvPr/>
        </p:nvSpPr>
        <p:spPr>
          <a:xfrm>
            <a:off x="8203406" y="9393519"/>
            <a:ext cx="7051618"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8" name="Line"/>
          <p:cNvSpPr/>
          <p:nvPr/>
        </p:nvSpPr>
        <p:spPr>
          <a:xfrm>
            <a:off x="9200414" y="12802846"/>
            <a:ext cx="7051618"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9" name="Line"/>
          <p:cNvSpPr/>
          <p:nvPr/>
        </p:nvSpPr>
        <p:spPr>
          <a:xfrm>
            <a:off x="8203406" y="13148127"/>
            <a:ext cx="7977188"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0" name="Line"/>
          <p:cNvSpPr/>
          <p:nvPr/>
        </p:nvSpPr>
        <p:spPr>
          <a:xfrm>
            <a:off x="8203406" y="13493408"/>
            <a:ext cx="1281928" cy="1"/>
          </a:xfrm>
          <a:prstGeom prst="line">
            <a:avLst/>
          </a:prstGeom>
          <a:ln w="254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the-truly-disadvantaged.jpg" descr="the-truly-disadvantaged.jpg"/>
          <p:cNvPicPr>
            <a:picLocks noChangeAspect="1"/>
          </p:cNvPicPr>
          <p:nvPr/>
        </p:nvPicPr>
        <p:blipFill>
          <a:blip r:embed="rId3">
            <a:extLst/>
          </a:blip>
          <a:stretch>
            <a:fillRect/>
          </a:stretch>
        </p:blipFill>
        <p:spPr>
          <a:xfrm>
            <a:off x="2508172" y="410957"/>
            <a:ext cx="9000742" cy="9000742"/>
          </a:xfrm>
          <a:prstGeom prst="rect">
            <a:avLst/>
          </a:prstGeom>
          <a:ln w="12700">
            <a:miter lim="400000"/>
          </a:ln>
        </p:spPr>
      </p:pic>
      <p:pic>
        <p:nvPicPr>
          <p:cNvPr id="255" name="maxresdefault.jpg" descr="maxresdefault.jpg"/>
          <p:cNvPicPr>
            <a:picLocks noChangeAspect="1"/>
          </p:cNvPicPr>
          <p:nvPr/>
        </p:nvPicPr>
        <p:blipFill>
          <a:blip r:embed="rId4">
            <a:extLst/>
          </a:blip>
          <a:srcRect l="13902" t="0" r="24221" b="0"/>
          <a:stretch>
            <a:fillRect/>
          </a:stretch>
        </p:blipFill>
        <p:spPr>
          <a:xfrm>
            <a:off x="14396586" y="326136"/>
            <a:ext cx="6630364" cy="6012843"/>
          </a:xfrm>
          <a:prstGeom prst="rect">
            <a:avLst/>
          </a:prstGeom>
          <a:ln w="12700">
            <a:miter lim="400000"/>
          </a:ln>
        </p:spPr>
      </p:pic>
      <p:sp>
        <p:nvSpPr>
          <p:cNvPr id="256" name="William Julius Wilson, 1987"/>
          <p:cNvSpPr txBox="1"/>
          <p:nvPr/>
        </p:nvSpPr>
        <p:spPr>
          <a:xfrm>
            <a:off x="14336160" y="6354306"/>
            <a:ext cx="535262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William Julius Wilson, 1987</a:t>
            </a:r>
          </a:p>
        </p:txBody>
      </p:sp>
      <p:sp>
        <p:nvSpPr>
          <p:cNvPr id="257" name="In ''The Truly Disadvantaged,'' Mr. Wilson takes on conservatives, liberals and civil rights leaders alike as he develops persuasive alternative explanations of what has gone wrong in the inner city and supports them with extensive data and research. For"/>
          <p:cNvSpPr txBox="1"/>
          <p:nvPr/>
        </p:nvSpPr>
        <p:spPr>
          <a:xfrm>
            <a:off x="4993485" y="9384109"/>
            <a:ext cx="15176563" cy="29622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sz="3000">
                <a:solidFill>
                  <a:srgbClr val="000000"/>
                </a:solidFill>
                <a:latin typeface="Times Roman"/>
                <a:ea typeface="Times Roman"/>
                <a:cs typeface="Times Roman"/>
                <a:sym typeface="Times Roman"/>
              </a:defRPr>
            </a:pPr>
            <a:r>
              <a:t>In ''The Truly Disadvantaged,'' </a:t>
            </a:r>
            <a:r>
              <a:rPr b="1"/>
              <a:t>Mr. Wilson takes on conservatives, liberals and civil rights leaders alike as he develops persuasive alternative explanations of what has gone wrong in the inner city and supports them with extensive data and research.</a:t>
            </a:r>
            <a:r>
              <a:t> For example, he explores the sharpening of class lines among blacks; the proportions of black men with annual incomes over $25,000 and those with annual incomes under $5,000 have both increased. Inequality of income is greater now among black families than among white families.</a:t>
            </a:r>
          </a:p>
        </p:txBody>
      </p:sp>
      <p:sp>
        <p:nvSpPr>
          <p:cNvPr id="258" name="NYtimes review"/>
          <p:cNvSpPr txBox="1"/>
          <p:nvPr/>
        </p:nvSpPr>
        <p:spPr>
          <a:xfrm>
            <a:off x="16465178" y="11819827"/>
            <a:ext cx="317269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NYtimes review</a:t>
            </a:r>
          </a:p>
        </p:txBody>
      </p:sp>
      <p:sp>
        <p:nvSpPr>
          <p:cNvPr id="259" name="https://press.uchicago.edu/ucp/books/book/chicago/T/bo13375722.html"/>
          <p:cNvSpPr txBox="1"/>
          <p:nvPr/>
        </p:nvSpPr>
        <p:spPr>
          <a:xfrm>
            <a:off x="10465516" y="12395663"/>
            <a:ext cx="1006815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https://press.uchicago.edu/ucp/books/book/chicago/T/bo13375722.html</a:t>
            </a:r>
          </a:p>
        </p:txBody>
      </p:sp>
      <p:sp>
        <p:nvSpPr>
          <p:cNvPr id="260" name="https://sociology.fas.harvard.edu/people/william-julius-wilson"/>
          <p:cNvSpPr txBox="1"/>
          <p:nvPr/>
        </p:nvSpPr>
        <p:spPr>
          <a:xfrm>
            <a:off x="14370377" y="6996207"/>
            <a:ext cx="843412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https://sociology.fas.harvard.edu/people/william-julius-wilson</a:t>
            </a:r>
          </a:p>
        </p:txBody>
      </p:sp>
      <p:sp>
        <p:nvSpPr>
          <p:cNvPr id="261" name="This was also a response to the Moynihan report :"/>
          <p:cNvSpPr txBox="1"/>
          <p:nvPr/>
        </p:nvSpPr>
        <p:spPr>
          <a:xfrm>
            <a:off x="1269739" y="13187477"/>
            <a:ext cx="7117081" cy="461060"/>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a:solidFill>
                  <a:srgbClr val="FFFFFF"/>
                </a:solidFill>
                <a:latin typeface="Helvetica Neue Medium"/>
                <a:ea typeface="Helvetica Neue Medium"/>
                <a:cs typeface="Helvetica Neue Medium"/>
                <a:sym typeface="Helvetica Neue Medium"/>
              </a:defRPr>
            </a:lvl1pPr>
          </a:lstStyle>
          <a:p>
            <a:pPr/>
            <a:r>
              <a:t>This was also a response to the Moynihan report :</a:t>
            </a:r>
          </a:p>
        </p:txBody>
      </p:sp>
      <p:sp>
        <p:nvSpPr>
          <p:cNvPr id="262" name="https://www.theatlantic.com/politics/archive/2015/09/the-moynihan-report-an-annotated-edition/404632/"/>
          <p:cNvSpPr txBox="1"/>
          <p:nvPr/>
        </p:nvSpPr>
        <p:spPr>
          <a:xfrm>
            <a:off x="8501715" y="13187477"/>
            <a:ext cx="144426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https://www.theatlantic.com/politics/archive/2015/09/the-moynihan-report-an-annotated-edition/404632/</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Number_in_Poverty_and_Poverty_Rate_1959_to_2011._United_States..PNG" descr="Number_in_Poverty_and_Poverty_Rate_1959_to_2011._United_States..PNG"/>
          <p:cNvPicPr>
            <a:picLocks noChangeAspect="1"/>
          </p:cNvPicPr>
          <p:nvPr/>
        </p:nvPicPr>
        <p:blipFill>
          <a:blip r:embed="rId3">
            <a:extLst/>
          </a:blip>
          <a:stretch>
            <a:fillRect/>
          </a:stretch>
        </p:blipFill>
        <p:spPr>
          <a:xfrm>
            <a:off x="3238614" y="1072575"/>
            <a:ext cx="17906772" cy="11570850"/>
          </a:xfrm>
          <a:prstGeom prst="rect">
            <a:avLst/>
          </a:prstGeom>
          <a:ln w="12700">
            <a:miter lim="400000"/>
          </a:ln>
        </p:spPr>
      </p:pic>
      <p:sp>
        <p:nvSpPr>
          <p:cNvPr id="267" name="Oval"/>
          <p:cNvSpPr/>
          <p:nvPr/>
        </p:nvSpPr>
        <p:spPr>
          <a:xfrm>
            <a:off x="8867804" y="3266706"/>
            <a:ext cx="4683885" cy="3293473"/>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Screen Shot 2021-10-28 at 11.19.01 AM.pdf" descr="Screen Shot 2021-10-28 at 11.19.01 AM.pdf"/>
          <p:cNvPicPr>
            <a:picLocks noChangeAspect="1"/>
          </p:cNvPicPr>
          <p:nvPr/>
        </p:nvPicPr>
        <p:blipFill>
          <a:blip r:embed="rId3">
            <a:extLst/>
          </a:blip>
          <a:stretch>
            <a:fillRect/>
          </a:stretch>
        </p:blipFill>
        <p:spPr>
          <a:xfrm>
            <a:off x="1005603" y="485627"/>
            <a:ext cx="8515960" cy="8946208"/>
          </a:xfrm>
          <a:prstGeom prst="rect">
            <a:avLst/>
          </a:prstGeom>
          <a:ln w="12700">
            <a:miter lim="400000"/>
          </a:ln>
        </p:spPr>
      </p:pic>
      <p:pic>
        <p:nvPicPr>
          <p:cNvPr id="272" name="Screen Shot 2021-10-28 at 11.14.22 AM.pdf" descr="Screen Shot 2021-10-28 at 11.14.22 AM.pdf"/>
          <p:cNvPicPr>
            <a:picLocks noChangeAspect="1"/>
          </p:cNvPicPr>
          <p:nvPr/>
        </p:nvPicPr>
        <p:blipFill>
          <a:blip r:embed="rId4">
            <a:extLst/>
          </a:blip>
          <a:stretch>
            <a:fillRect/>
          </a:stretch>
        </p:blipFill>
        <p:spPr>
          <a:xfrm>
            <a:off x="9977805" y="581969"/>
            <a:ext cx="12415512" cy="8753524"/>
          </a:xfrm>
          <a:prstGeom prst="rect">
            <a:avLst/>
          </a:prstGeom>
          <a:ln w="12700">
            <a:miter lim="400000"/>
          </a:ln>
        </p:spPr>
      </p:pic>
      <p:pic>
        <p:nvPicPr>
          <p:cNvPr id="273" name="Screen Shot 2021-10-28 at 11.17.08 AM.pdf" descr="Screen Shot 2021-10-28 at 11.17.08 AM.pdf"/>
          <p:cNvPicPr>
            <a:picLocks noChangeAspect="1"/>
          </p:cNvPicPr>
          <p:nvPr/>
        </p:nvPicPr>
        <p:blipFill>
          <a:blip r:embed="rId5">
            <a:extLst/>
          </a:blip>
          <a:stretch>
            <a:fillRect/>
          </a:stretch>
        </p:blipFill>
        <p:spPr>
          <a:xfrm>
            <a:off x="16603000" y="8323327"/>
            <a:ext cx="5451879" cy="5217692"/>
          </a:xfrm>
          <a:prstGeom prst="rect">
            <a:avLst/>
          </a:prstGeom>
          <a:ln w="12700">
            <a:miter lim="400000"/>
          </a:ln>
        </p:spPr>
      </p:pic>
      <p:sp>
        <p:nvSpPr>
          <p:cNvPr id="274" name="Oval"/>
          <p:cNvSpPr/>
          <p:nvPr/>
        </p:nvSpPr>
        <p:spPr>
          <a:xfrm>
            <a:off x="3576085" y="1773650"/>
            <a:ext cx="3374995" cy="2194585"/>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5" name="https://www.nap.edu/catalog/25246/a-roadmap-to-reducing-child-poverty"/>
          <p:cNvSpPr txBox="1"/>
          <p:nvPr/>
        </p:nvSpPr>
        <p:spPr>
          <a:xfrm>
            <a:off x="990295" y="12978624"/>
            <a:ext cx="1023061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https://www.nap.edu/catalog/25246/a-roadmap-to-reducing-child-poverty</a:t>
            </a:r>
          </a:p>
        </p:txBody>
      </p:sp>
      <p:sp>
        <p:nvSpPr>
          <p:cNvPr id="276" name="Poverty has long term consequences for people and society"/>
          <p:cNvSpPr txBox="1"/>
          <p:nvPr/>
        </p:nvSpPr>
        <p:spPr>
          <a:xfrm>
            <a:off x="816845" y="10639617"/>
            <a:ext cx="1161948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Poverty has long term consequences for people and society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0" name="Screen Shot 2018-10-24 at 10.04.50 PM.jpg" descr="Screen Shot 2018-10-24 at 10.04.50 PM.jpg"/>
          <p:cNvPicPr>
            <a:picLocks noChangeAspect="1"/>
          </p:cNvPicPr>
          <p:nvPr/>
        </p:nvPicPr>
        <p:blipFill>
          <a:blip r:embed="rId3">
            <a:extLst/>
          </a:blip>
          <a:stretch>
            <a:fillRect/>
          </a:stretch>
        </p:blipFill>
        <p:spPr>
          <a:xfrm>
            <a:off x="2888558" y="2118107"/>
            <a:ext cx="18606884" cy="10119271"/>
          </a:xfrm>
          <a:prstGeom prst="rect">
            <a:avLst/>
          </a:prstGeom>
          <a:ln w="12700">
            <a:miter lim="400000"/>
          </a:ln>
        </p:spPr>
      </p:pic>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Screen Shot 2018-10-24 at 10.05.27 PM.jpg" descr="Screen Shot 2018-10-24 at 10.05.27 PM.jpg"/>
          <p:cNvPicPr>
            <a:picLocks noChangeAspect="1"/>
          </p:cNvPicPr>
          <p:nvPr/>
        </p:nvPicPr>
        <p:blipFill>
          <a:blip r:embed="rId3">
            <a:extLst/>
          </a:blip>
          <a:stretch>
            <a:fillRect/>
          </a:stretch>
        </p:blipFill>
        <p:spPr>
          <a:xfrm>
            <a:off x="2818631" y="1290787"/>
            <a:ext cx="18746738" cy="11134426"/>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Causal Diagrams_Social Processes.pdf" descr="Causal Diagrams_Social Processes.pdf"/>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289" name="Collective Efficacy Theory"/>
          <p:cNvSpPr txBox="1"/>
          <p:nvPr/>
        </p:nvSpPr>
        <p:spPr>
          <a:xfrm>
            <a:off x="12741812" y="7923251"/>
            <a:ext cx="4723385"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Collective Efficacy Theory</a:t>
            </a:r>
          </a:p>
        </p:txBody>
      </p:sp>
      <p:sp>
        <p:nvSpPr>
          <p:cNvPr id="290" name="Broken Windows Theory"/>
          <p:cNvSpPr txBox="1"/>
          <p:nvPr/>
        </p:nvSpPr>
        <p:spPr>
          <a:xfrm>
            <a:off x="12639837" y="1990213"/>
            <a:ext cx="4461257"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Broken Windows Theory</a:t>
            </a:r>
          </a:p>
        </p:txBody>
      </p:sp>
      <p:sp>
        <p:nvSpPr>
          <p:cNvPr id="291" name="Rectangle"/>
          <p:cNvSpPr/>
          <p:nvPr/>
        </p:nvSpPr>
        <p:spPr>
          <a:xfrm>
            <a:off x="11235814" y="1852109"/>
            <a:ext cx="10020503" cy="461211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2" name="Wilson’s Model"/>
          <p:cNvSpPr txBox="1"/>
          <p:nvPr/>
        </p:nvSpPr>
        <p:spPr>
          <a:xfrm>
            <a:off x="3496290" y="2795256"/>
            <a:ext cx="3769750"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Wilson’s Model  </a:t>
            </a:r>
          </a:p>
        </p:txBody>
      </p:sp>
      <p:pic>
        <p:nvPicPr>
          <p:cNvPr id="293" name="Oval Oval" descr="Oval Oval"/>
          <p:cNvPicPr>
            <a:picLocks noChangeAspect="0"/>
          </p:cNvPicPr>
          <p:nvPr/>
        </p:nvPicPr>
        <p:blipFill>
          <a:blip r:embed="rId4">
            <a:extLst/>
          </a:blip>
          <a:stretch>
            <a:fillRect/>
          </a:stretch>
        </p:blipFill>
        <p:spPr>
          <a:xfrm>
            <a:off x="4084255" y="5343456"/>
            <a:ext cx="3000349" cy="1990320"/>
          </a:xfrm>
          <a:prstGeom prst="rect">
            <a:avLst/>
          </a:prstGeom>
        </p:spPr>
      </p:pic>
      <p:sp>
        <p:nvSpPr>
          <p:cNvPr id="295" name="Rectangle"/>
          <p:cNvSpPr/>
          <p:nvPr/>
        </p:nvSpPr>
        <p:spPr>
          <a:xfrm>
            <a:off x="13066526" y="8692929"/>
            <a:ext cx="801647" cy="613682"/>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6" name="Rectangle"/>
          <p:cNvSpPr/>
          <p:nvPr/>
        </p:nvSpPr>
        <p:spPr>
          <a:xfrm>
            <a:off x="11647107" y="7626599"/>
            <a:ext cx="9197916" cy="4228130"/>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7" name="by race due to history"/>
          <p:cNvSpPr txBox="1"/>
          <p:nvPr/>
        </p:nvSpPr>
        <p:spPr>
          <a:xfrm>
            <a:off x="7264583" y="5891667"/>
            <a:ext cx="307817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by race due to history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xit" nodeType="clickEffect" presetSubtype="0" presetID="1" grpId="1" fill="hold">
                                  <p:stCondLst>
                                    <p:cond delay="0"/>
                                  </p:stCondLst>
                                  <p:iterate type="el" backwards="0">
                                    <p:tmAbs val="0"/>
                                  </p:iterate>
                                  <p:childTnLst>
                                    <p:set>
                                      <p:cBhvr>
                                        <p:cTn id="6" fill="hold">
                                          <p:stCondLst>
                                            <p:cond delay="0"/>
                                          </p:stCondLst>
                                        </p:cTn>
                                        <p:tgtEl>
                                          <p:spTgt spid="291"/>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Class="exit" nodeType="clickEffect" presetSubtype="0" presetID="1" grpId="2" fill="hold">
                                  <p:stCondLst>
                                    <p:cond delay="0"/>
                                  </p:stCondLst>
                                  <p:iterate type="el" backwards="0">
                                    <p:tmAbs val="0"/>
                                  </p:iterate>
                                  <p:childTnLst>
                                    <p:set>
                                      <p:cBhvr>
                                        <p:cTn id="10" fill="hold">
                                          <p:stCondLst>
                                            <p:cond delay="0"/>
                                          </p:stCondLst>
                                        </p:cTn>
                                        <p:tgtEl>
                                          <p:spTgt spid="296"/>
                                        </p:tgtEl>
                                        <p:attrNameLst>
                                          <p:attrName>style.visibility</p:attrName>
                                        </p:attrNameLst>
                                      </p:cBhvr>
                                      <p:to>
                                        <p:strVal val="hidden"/>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6" grpId="2"/>
      <p:bldP build="whole" bldLvl="1" animBg="1" rev="0" advAuto="0" spid="291" grpId="1"/>
    </p:bldLst>
  </p:timing>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Ecological Sociology"/>
          <p:cNvSpPr txBox="1"/>
          <p:nvPr/>
        </p:nvSpPr>
        <p:spPr>
          <a:xfrm>
            <a:off x="9539224" y="1469823"/>
            <a:ext cx="5305553"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Ecological Sociology</a:t>
            </a:r>
          </a:p>
        </p:txBody>
      </p:sp>
      <p:sp>
        <p:nvSpPr>
          <p:cNvPr id="302" name="not individualistic determinants"/>
          <p:cNvSpPr txBox="1"/>
          <p:nvPr/>
        </p:nvSpPr>
        <p:spPr>
          <a:xfrm>
            <a:off x="9078810" y="3353931"/>
            <a:ext cx="622638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not individualistic determinants</a:t>
            </a:r>
          </a:p>
        </p:txBody>
      </p:sp>
      <p:sp>
        <p:nvSpPr>
          <p:cNvPr id="303" name="no personal virtue or pathology"/>
          <p:cNvSpPr txBox="1"/>
          <p:nvPr/>
        </p:nvSpPr>
        <p:spPr>
          <a:xfrm>
            <a:off x="9287903" y="4085581"/>
            <a:ext cx="5808194" cy="6140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000000"/>
                </a:solidFill>
              </a:defRPr>
            </a:lvl1pPr>
          </a:lstStyle>
          <a:p>
            <a:pPr/>
            <a:r>
              <a:t>no personal virtue or pathology</a:t>
            </a:r>
          </a:p>
        </p:txBody>
      </p:sp>
      <p:sp>
        <p:nvSpPr>
          <p:cNvPr id="304" name="not structural determinants"/>
          <p:cNvSpPr txBox="1"/>
          <p:nvPr/>
        </p:nvSpPr>
        <p:spPr>
          <a:xfrm>
            <a:off x="9465297" y="5402583"/>
            <a:ext cx="545340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not structural determinants</a:t>
            </a:r>
          </a:p>
        </p:txBody>
      </p:sp>
      <p:sp>
        <p:nvSpPr>
          <p:cNvPr id="305" name="Emphasis on dynamical co-adaptation between…"/>
          <p:cNvSpPr txBox="1"/>
          <p:nvPr/>
        </p:nvSpPr>
        <p:spPr>
          <a:xfrm>
            <a:off x="7449553" y="9707460"/>
            <a:ext cx="9484894"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Emphasis on dynamical co-</a:t>
            </a:r>
            <a:r>
              <a:rPr i="1"/>
              <a:t>adaptation</a:t>
            </a:r>
            <a:r>
              <a:t> between </a:t>
            </a:r>
          </a:p>
          <a:p>
            <a:pPr defTabSz="821531">
              <a:defRPr b="1" sz="3200">
                <a:solidFill>
                  <a:srgbClr val="000000"/>
                </a:solidFill>
              </a:defRPr>
            </a:pPr>
          </a:p>
          <a:p>
            <a:pPr defTabSz="821531">
              <a:defRPr b="1" sz="3200">
                <a:solidFill>
                  <a:srgbClr val="000000"/>
                </a:solidFill>
              </a:defRPr>
            </a:pPr>
            <a:r>
              <a:t>people and (socioeconomic) environments</a:t>
            </a:r>
          </a:p>
        </p:txBody>
      </p:sp>
      <p:sp>
        <p:nvSpPr>
          <p:cNvPr id="306" name="no environmental determinist…"/>
          <p:cNvSpPr txBox="1"/>
          <p:nvPr/>
        </p:nvSpPr>
        <p:spPr>
          <a:xfrm>
            <a:off x="7210793" y="6248517"/>
            <a:ext cx="9962414" cy="206189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rgbClr val="000000"/>
                </a:solidFill>
              </a:defRPr>
            </a:pPr>
            <a:r>
              <a:t>no environmental determinist </a:t>
            </a:r>
          </a:p>
          <a:p>
            <a:pPr defTabSz="821531">
              <a:defRPr sz="3200">
                <a:solidFill>
                  <a:srgbClr val="000000"/>
                </a:solidFill>
              </a:defRPr>
            </a:pPr>
            <a:r>
              <a:t>(forces beyond our control)</a:t>
            </a:r>
          </a:p>
          <a:p>
            <a:pPr defTabSz="821531">
              <a:defRPr sz="3200">
                <a:solidFill>
                  <a:srgbClr val="000000"/>
                </a:solidFill>
              </a:defRPr>
            </a:pPr>
          </a:p>
          <a:p>
            <a:pPr defTabSz="821531">
              <a:defRPr sz="3200">
                <a:solidFill>
                  <a:srgbClr val="000000"/>
                </a:solidFill>
              </a:defRPr>
            </a:pPr>
            <a:r>
              <a:t>racism / power / culture of poverty /culture of violence</a:t>
            </a:r>
          </a:p>
        </p:txBody>
      </p:sp>
      <p:sp>
        <p:nvSpPr>
          <p:cNvPr id="307" name="such as race"/>
          <p:cNvSpPr txBox="1"/>
          <p:nvPr/>
        </p:nvSpPr>
        <p:spPr>
          <a:xfrm>
            <a:off x="17197564" y="3436442"/>
            <a:ext cx="184739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such as race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Looking Inside Cities"/>
          <p:cNvSpPr txBox="1"/>
          <p:nvPr>
            <p:ph type="body" idx="22"/>
          </p:nvPr>
        </p:nvSpPr>
        <p:spPr>
          <a:xfrm>
            <a:off x="4833937" y="5899089"/>
            <a:ext cx="14716126" cy="1060572"/>
          </a:xfrm>
          <a:prstGeom prst="rect">
            <a:avLst/>
          </a:prstGeom>
        </p:spPr>
        <p:txBody>
          <a:bodyPr/>
          <a:lstStyle>
            <a:lvl1pPr>
              <a:defRPr sz="6000"/>
            </a:lvl1pPr>
          </a:lstStyle>
          <a:p>
            <a:pPr/>
            <a:r>
              <a:t>Looking Inside Cities</a:t>
            </a:r>
          </a:p>
        </p:txBody>
      </p:sp>
      <p:sp>
        <p:nvSpPr>
          <p:cNvPr id="188" name="in space"/>
          <p:cNvSpPr txBox="1"/>
          <p:nvPr/>
        </p:nvSpPr>
        <p:spPr>
          <a:xfrm>
            <a:off x="11344198" y="7081077"/>
            <a:ext cx="169560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 space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1" name="9780226055688.jpg" descr="9780226055688.jpg"/>
          <p:cNvPicPr>
            <a:picLocks noChangeAspect="1"/>
          </p:cNvPicPr>
          <p:nvPr/>
        </p:nvPicPr>
        <p:blipFill>
          <a:blip r:embed="rId3">
            <a:extLst/>
          </a:blip>
          <a:stretch>
            <a:fillRect/>
          </a:stretch>
        </p:blipFill>
        <p:spPr>
          <a:xfrm>
            <a:off x="3031647" y="0"/>
            <a:ext cx="9140429" cy="13716000"/>
          </a:xfrm>
          <a:prstGeom prst="rect">
            <a:avLst/>
          </a:prstGeom>
          <a:ln w="12700">
            <a:miter lim="400000"/>
          </a:ln>
        </p:spPr>
      </p:pic>
      <p:pic>
        <p:nvPicPr>
          <p:cNvPr id="312" name="images.jpeg" descr="images.jpeg"/>
          <p:cNvPicPr>
            <a:picLocks noChangeAspect="1"/>
          </p:cNvPicPr>
          <p:nvPr/>
        </p:nvPicPr>
        <p:blipFill>
          <a:blip r:embed="rId4">
            <a:extLst/>
          </a:blip>
          <a:stretch>
            <a:fillRect/>
          </a:stretch>
        </p:blipFill>
        <p:spPr>
          <a:xfrm>
            <a:off x="14938343" y="289935"/>
            <a:ext cx="4018361" cy="4018361"/>
          </a:xfrm>
          <a:prstGeom prst="rect">
            <a:avLst/>
          </a:prstGeom>
          <a:ln w="12700">
            <a:miter lim="400000"/>
          </a:ln>
        </p:spPr>
      </p:pic>
      <p:sp>
        <p:nvSpPr>
          <p:cNvPr id="313" name="Robert J Sampson"/>
          <p:cNvSpPr txBox="1"/>
          <p:nvPr/>
        </p:nvSpPr>
        <p:spPr>
          <a:xfrm>
            <a:off x="16554361" y="4758869"/>
            <a:ext cx="375302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Robert J Sampson</a:t>
            </a:r>
          </a:p>
        </p:txBody>
      </p:sp>
      <p:sp>
        <p:nvSpPr>
          <p:cNvPr id="314" name="“Ecometrics”"/>
          <p:cNvSpPr txBox="1"/>
          <p:nvPr/>
        </p:nvSpPr>
        <p:spPr>
          <a:xfrm>
            <a:off x="13157720" y="6306681"/>
            <a:ext cx="27358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“Ecometrics”</a:t>
            </a:r>
          </a:p>
        </p:txBody>
      </p:sp>
      <p:sp>
        <p:nvSpPr>
          <p:cNvPr id="315" name="Ecological indicators in the city"/>
          <p:cNvSpPr txBox="1"/>
          <p:nvPr/>
        </p:nvSpPr>
        <p:spPr>
          <a:xfrm>
            <a:off x="13838195" y="7997369"/>
            <a:ext cx="621865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Ecological indicators in the city</a:t>
            </a:r>
          </a:p>
        </p:txBody>
      </p:sp>
      <p:sp>
        <p:nvSpPr>
          <p:cNvPr id="316" name="https://press.uchicago.edu/ucp/books/book/chicago/G/bo5514383.html"/>
          <p:cNvSpPr txBox="1"/>
          <p:nvPr/>
        </p:nvSpPr>
        <p:spPr>
          <a:xfrm>
            <a:off x="12451050" y="13108888"/>
            <a:ext cx="995507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https://press.uchicago.edu/ucp/books/book/chicago/G/bo5514383.html</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0" name="new doc 2018-10-25 00.17.45_1.jpg" descr="new doc 2018-10-25 00.17.45_1.jpg"/>
          <p:cNvPicPr>
            <a:picLocks noChangeAspect="1"/>
          </p:cNvPicPr>
          <p:nvPr/>
        </p:nvPicPr>
        <p:blipFill>
          <a:blip r:embed="rId3">
            <a:extLst/>
          </a:blip>
          <a:stretch>
            <a:fillRect/>
          </a:stretch>
        </p:blipFill>
        <p:spPr>
          <a:xfrm>
            <a:off x="3548800" y="-329414"/>
            <a:ext cx="13476400" cy="14374828"/>
          </a:xfrm>
          <a:prstGeom prst="rect">
            <a:avLst/>
          </a:prstGeom>
          <a:ln w="12700">
            <a:miter lim="400000"/>
          </a:ln>
        </p:spPr>
      </p:pic>
      <p:sp>
        <p:nvSpPr>
          <p:cNvPr id="321" name="despite total…"/>
          <p:cNvSpPr txBox="1"/>
          <p:nvPr/>
        </p:nvSpPr>
        <p:spPr>
          <a:xfrm>
            <a:off x="17040555" y="4987469"/>
            <a:ext cx="3971265"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despite total </a:t>
            </a:r>
          </a:p>
          <a:p>
            <a:pPr defTabSz="821531">
              <a:defRPr b="1" sz="3200">
                <a:solidFill>
                  <a:srgbClr val="000000"/>
                </a:solidFill>
              </a:defRPr>
            </a:pPr>
            <a:r>
              <a:t>population turnover</a:t>
            </a:r>
          </a:p>
        </p:txBody>
      </p:sp>
      <p:sp>
        <p:nvSpPr>
          <p:cNvPr id="322" name="Persistence"/>
          <p:cNvSpPr txBox="1"/>
          <p:nvPr/>
        </p:nvSpPr>
        <p:spPr>
          <a:xfrm>
            <a:off x="17707330" y="3703918"/>
            <a:ext cx="2637715"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Persistence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6" name="Screen Shot 2018-10-25 at 1.05.23 AM.png" descr="Screen Shot 2018-10-25 at 1.05.23 AM.png"/>
          <p:cNvPicPr>
            <a:picLocks noChangeAspect="1"/>
          </p:cNvPicPr>
          <p:nvPr/>
        </p:nvPicPr>
        <p:blipFill>
          <a:blip r:embed="rId3">
            <a:extLst/>
          </a:blip>
          <a:stretch>
            <a:fillRect/>
          </a:stretch>
        </p:blipFill>
        <p:spPr>
          <a:xfrm>
            <a:off x="5416961" y="-52158"/>
            <a:ext cx="13550078" cy="4782381"/>
          </a:xfrm>
          <a:prstGeom prst="rect">
            <a:avLst/>
          </a:prstGeom>
          <a:ln w="12700">
            <a:miter lim="400000"/>
          </a:ln>
        </p:spPr>
      </p:pic>
      <p:pic>
        <p:nvPicPr>
          <p:cNvPr id="327" name="Screen Shot 2018-10-25 at 1.05.06 AM.jpg" descr="Screen Shot 2018-10-25 at 1.05.06 AM.jpg"/>
          <p:cNvPicPr>
            <a:picLocks noChangeAspect="1"/>
          </p:cNvPicPr>
          <p:nvPr/>
        </p:nvPicPr>
        <p:blipFill>
          <a:blip r:embed="rId4">
            <a:extLst/>
          </a:blip>
          <a:stretch>
            <a:fillRect/>
          </a:stretch>
        </p:blipFill>
        <p:spPr>
          <a:xfrm>
            <a:off x="7018877" y="4425541"/>
            <a:ext cx="10524556" cy="8818581"/>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1" name="new doc 2018-10-25 00.14.35_1.jpg" descr="new doc 2018-10-25 00.14.35_1.jpg"/>
          <p:cNvPicPr>
            <a:picLocks noChangeAspect="1"/>
          </p:cNvPicPr>
          <p:nvPr/>
        </p:nvPicPr>
        <p:blipFill>
          <a:blip r:embed="rId3">
            <a:extLst/>
          </a:blip>
          <a:stretch>
            <a:fillRect/>
          </a:stretch>
        </p:blipFill>
        <p:spPr>
          <a:xfrm rot="60000">
            <a:off x="3190609" y="-855271"/>
            <a:ext cx="15685208" cy="14603469"/>
          </a:xfrm>
          <a:prstGeom prst="rect">
            <a:avLst/>
          </a:prstGeom>
          <a:ln w="12700">
            <a:miter lim="400000"/>
          </a:ln>
        </p:spPr>
      </p:pic>
      <p:sp>
        <p:nvSpPr>
          <p:cNvPr id="332" name="feedback loop"/>
          <p:cNvSpPr txBox="1"/>
          <p:nvPr/>
        </p:nvSpPr>
        <p:spPr>
          <a:xfrm>
            <a:off x="16997870" y="2104200"/>
            <a:ext cx="2675510"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feedback loop</a:t>
            </a:r>
          </a:p>
        </p:txBody>
      </p:sp>
      <p:sp>
        <p:nvSpPr>
          <p:cNvPr id="333" name="crime +…"/>
          <p:cNvSpPr txBox="1"/>
          <p:nvPr/>
        </p:nvSpPr>
        <p:spPr>
          <a:xfrm>
            <a:off x="16785217" y="4811256"/>
            <a:ext cx="3405963" cy="40934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crime +</a:t>
            </a:r>
          </a:p>
          <a:p>
            <a:pPr algn="l" defTabSz="821531">
              <a:defRPr b="1" sz="3200">
                <a:solidFill>
                  <a:srgbClr val="000000"/>
                </a:solidFill>
              </a:defRPr>
            </a:pPr>
            <a:r>
              <a:t>signs of disorder</a:t>
            </a:r>
          </a:p>
          <a:p>
            <a:pPr defTabSz="821531">
              <a:defRPr b="1" sz="3200">
                <a:solidFill>
                  <a:srgbClr val="000000"/>
                </a:solidFill>
              </a:defRPr>
            </a:pPr>
          </a:p>
          <a:p>
            <a:pPr defTabSz="821531">
              <a:defRPr b="1" sz="3200">
                <a:solidFill>
                  <a:srgbClr val="000000"/>
                </a:solidFill>
              </a:defRPr>
            </a:pPr>
            <a:r>
              <a:t>-&gt; stigma   </a:t>
            </a:r>
          </a:p>
          <a:p>
            <a:pPr defTabSz="821531">
              <a:defRPr b="1" sz="3200">
                <a:solidFill>
                  <a:srgbClr val="000000"/>
                </a:solidFill>
              </a:defRPr>
            </a:pPr>
            <a:r>
              <a:t>       segregation</a:t>
            </a:r>
          </a:p>
          <a:p>
            <a:pPr defTabSz="821531">
              <a:defRPr b="1" sz="3200">
                <a:solidFill>
                  <a:srgbClr val="000000"/>
                </a:solidFill>
              </a:defRPr>
            </a:pPr>
          </a:p>
          <a:p>
            <a:pPr defTabSz="821531">
              <a:defRPr b="1" sz="3200">
                <a:solidFill>
                  <a:srgbClr val="000000"/>
                </a:solidFill>
              </a:defRPr>
            </a:pPr>
            <a:r>
              <a:t>-&gt; crime</a:t>
            </a:r>
          </a:p>
          <a:p>
            <a:pPr lvl="1" indent="228600" defTabSz="821531">
              <a:defRPr b="1" sz="3200">
                <a:solidFill>
                  <a:srgbClr val="000000"/>
                </a:solidFill>
              </a:defRPr>
            </a:pPr>
            <a:r>
              <a:t>    neglet</a:t>
            </a:r>
          </a:p>
        </p:txBody>
      </p:sp>
      <p:sp>
        <p:nvSpPr>
          <p:cNvPr id="334" name="disorder as a dynamical force"/>
          <p:cNvSpPr txBox="1"/>
          <p:nvPr/>
        </p:nvSpPr>
        <p:spPr>
          <a:xfrm>
            <a:off x="15350235" y="11456042"/>
            <a:ext cx="5351654"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disorder as a dynamical force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esidents were asked:"/>
          <p:cNvSpPr txBox="1"/>
          <p:nvPr/>
        </p:nvSpPr>
        <p:spPr>
          <a:xfrm>
            <a:off x="4396168" y="1377494"/>
            <a:ext cx="454266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Residents were asked:</a:t>
            </a:r>
          </a:p>
        </p:txBody>
      </p:sp>
      <p:sp>
        <p:nvSpPr>
          <p:cNvPr id="339" name="1) children skipping school and hanging out out on a street corner…"/>
          <p:cNvSpPr txBox="1"/>
          <p:nvPr/>
        </p:nvSpPr>
        <p:spPr>
          <a:xfrm>
            <a:off x="4567118" y="4614406"/>
            <a:ext cx="13396494" cy="44871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200">
                <a:solidFill>
                  <a:srgbClr val="000000"/>
                </a:solidFill>
              </a:defRPr>
            </a:pPr>
            <a:r>
              <a:t>1) children skipping school and hanging out out on a street corner</a:t>
            </a:r>
          </a:p>
          <a:p>
            <a:pPr algn="l" defTabSz="821531">
              <a:defRPr sz="3200">
                <a:solidFill>
                  <a:srgbClr val="000000"/>
                </a:solidFill>
              </a:defRPr>
            </a:pPr>
          </a:p>
          <a:p>
            <a:pPr algn="l" defTabSz="821531">
              <a:defRPr sz="3200">
                <a:solidFill>
                  <a:srgbClr val="000000"/>
                </a:solidFill>
              </a:defRPr>
            </a:pPr>
            <a:r>
              <a:t>2) children were spray-painting graffiti on a local building</a:t>
            </a:r>
          </a:p>
          <a:p>
            <a:pPr algn="l" defTabSz="821531">
              <a:defRPr sz="3200">
                <a:solidFill>
                  <a:srgbClr val="000000"/>
                </a:solidFill>
              </a:defRPr>
            </a:pPr>
          </a:p>
          <a:p>
            <a:pPr algn="l" defTabSz="821531">
              <a:defRPr sz="3200">
                <a:solidFill>
                  <a:srgbClr val="000000"/>
                </a:solidFill>
              </a:defRPr>
            </a:pPr>
            <a:r>
              <a:t>3) children were showing disrespect to an adult</a:t>
            </a:r>
          </a:p>
          <a:p>
            <a:pPr algn="l" defTabSz="821531">
              <a:defRPr sz="3200">
                <a:solidFill>
                  <a:srgbClr val="000000"/>
                </a:solidFill>
              </a:defRPr>
            </a:pPr>
          </a:p>
          <a:p>
            <a:pPr algn="l" defTabSz="821531">
              <a:defRPr sz="3200">
                <a:solidFill>
                  <a:srgbClr val="000000"/>
                </a:solidFill>
              </a:defRPr>
            </a:pPr>
            <a:r>
              <a:t>4) a fight broke out in front of their house</a:t>
            </a:r>
          </a:p>
          <a:p>
            <a:pPr algn="l" defTabSz="821531">
              <a:defRPr sz="3200">
                <a:solidFill>
                  <a:srgbClr val="000000"/>
                </a:solidFill>
              </a:defRPr>
            </a:pPr>
          </a:p>
          <a:p>
            <a:pPr algn="l" defTabSz="821531">
              <a:defRPr b="1" sz="3200">
                <a:solidFill>
                  <a:srgbClr val="000000"/>
                </a:solidFill>
              </a:defRPr>
            </a:pPr>
            <a:r>
              <a:rPr b="0"/>
              <a:t>5) the fire station closest to their home was threatened with budget cuts </a:t>
            </a:r>
            <a:r>
              <a:t> </a:t>
            </a:r>
          </a:p>
        </p:txBody>
      </p:sp>
      <p:sp>
        <p:nvSpPr>
          <p:cNvPr id="340" name="likelihood their neighbors could be counted on to take action if:"/>
          <p:cNvSpPr txBox="1"/>
          <p:nvPr/>
        </p:nvSpPr>
        <p:spPr>
          <a:xfrm>
            <a:off x="5989561" y="2484775"/>
            <a:ext cx="1240487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likelihood their neighbors could be counted on to take action if:</a:t>
            </a:r>
          </a:p>
        </p:txBody>
      </p:sp>
      <p:sp>
        <p:nvSpPr>
          <p:cNvPr id="341" name="Also asked:…"/>
          <p:cNvSpPr txBox="1"/>
          <p:nvPr/>
        </p:nvSpPr>
        <p:spPr>
          <a:xfrm>
            <a:off x="4433077" y="10360158"/>
            <a:ext cx="6562066" cy="15919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Also asked: </a:t>
            </a:r>
          </a:p>
          <a:p>
            <a:pPr algn="l" defTabSz="821531">
              <a:defRPr sz="3200">
                <a:solidFill>
                  <a:srgbClr val="000000"/>
                </a:solidFill>
              </a:defRPr>
            </a:pPr>
            <a:r>
              <a:t>People around here can be trusted </a:t>
            </a:r>
          </a:p>
          <a:p>
            <a:pPr algn="l" defTabSz="821531">
              <a:defRPr sz="3200">
                <a:solidFill>
                  <a:srgbClr val="000000"/>
                </a:solidFill>
              </a:defRPr>
            </a:pPr>
            <a:r>
              <a:t>…</a:t>
            </a:r>
          </a:p>
        </p:txBody>
      </p:sp>
      <p:sp>
        <p:nvSpPr>
          <p:cNvPr id="342" name="Collective Efficacy"/>
          <p:cNvSpPr txBox="1"/>
          <p:nvPr/>
        </p:nvSpPr>
        <p:spPr>
          <a:xfrm>
            <a:off x="9840861" y="353262"/>
            <a:ext cx="4702278" cy="77510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Collective Efficacy</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new doc 2018-10-25 00.11.22_1.jpg" descr="new doc 2018-10-25 00.11.22_1.jpg"/>
          <p:cNvPicPr>
            <a:picLocks noChangeAspect="1"/>
          </p:cNvPicPr>
          <p:nvPr/>
        </p:nvPicPr>
        <p:blipFill>
          <a:blip r:embed="rId3">
            <a:extLst/>
          </a:blip>
          <a:stretch>
            <a:fillRect/>
          </a:stretch>
        </p:blipFill>
        <p:spPr>
          <a:xfrm>
            <a:off x="3470412" y="-299982"/>
            <a:ext cx="11728176" cy="13716001"/>
          </a:xfrm>
          <a:prstGeom prst="rect">
            <a:avLst/>
          </a:prstGeom>
          <a:ln w="12700">
            <a:miter lim="400000"/>
          </a:ln>
        </p:spPr>
      </p:pic>
      <p:sp>
        <p:nvSpPr>
          <p:cNvPr id="347" name="Collective Efficacy"/>
          <p:cNvSpPr txBox="1"/>
          <p:nvPr/>
        </p:nvSpPr>
        <p:spPr>
          <a:xfrm>
            <a:off x="15319933" y="2167586"/>
            <a:ext cx="4269259" cy="713078"/>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Collective Efficacy</a:t>
            </a:r>
          </a:p>
        </p:txBody>
      </p:sp>
      <p:sp>
        <p:nvSpPr>
          <p:cNvPr id="348" name="social cohesion…"/>
          <p:cNvSpPr txBox="1"/>
          <p:nvPr/>
        </p:nvSpPr>
        <p:spPr>
          <a:xfrm>
            <a:off x="14066710" y="3130094"/>
            <a:ext cx="6427547"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social cohesion </a:t>
            </a:r>
          </a:p>
          <a:p>
            <a:pPr algn="l" defTabSz="821531">
              <a:defRPr b="1" sz="3200">
                <a:solidFill>
                  <a:srgbClr val="000000"/>
                </a:solidFill>
              </a:defRPr>
            </a:pPr>
            <a:r>
              <a:t>+ shared expectations of control</a:t>
            </a:r>
          </a:p>
        </p:txBody>
      </p:sp>
      <p:sp>
        <p:nvSpPr>
          <p:cNvPr id="349" name="working trust…"/>
          <p:cNvSpPr txBox="1"/>
          <p:nvPr/>
        </p:nvSpPr>
        <p:spPr>
          <a:xfrm>
            <a:off x="14452726" y="6911519"/>
            <a:ext cx="6003672" cy="26075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working trust </a:t>
            </a:r>
          </a:p>
          <a:p>
            <a:pPr defTabSz="821531">
              <a:defRPr b="1" sz="3200">
                <a:solidFill>
                  <a:srgbClr val="000000"/>
                </a:solidFill>
              </a:defRPr>
            </a:pPr>
            <a:r>
              <a:t>and social interaction</a:t>
            </a:r>
          </a:p>
          <a:p>
            <a:pPr defTabSz="821531">
              <a:defRPr b="1" sz="3200">
                <a:solidFill>
                  <a:srgbClr val="000000"/>
                </a:solidFill>
              </a:defRPr>
            </a:pPr>
          </a:p>
          <a:p>
            <a:pPr defTabSz="821531">
              <a:defRPr b="1" sz="3200">
                <a:solidFill>
                  <a:srgbClr val="000000"/>
                </a:solidFill>
              </a:defRPr>
            </a:pPr>
            <a:r>
              <a:t>every day strategies by which </a:t>
            </a:r>
          </a:p>
          <a:p>
            <a:pPr defTabSz="821531">
              <a:defRPr b="1" sz="3200">
                <a:solidFill>
                  <a:srgbClr val="000000"/>
                </a:solidFill>
              </a:defRPr>
            </a:pPr>
            <a:r>
              <a:t>residents address challenges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Double-click to edit"/>
          <p:cNvSpPr txBox="1"/>
          <p:nvPr>
            <p:ph type="title"/>
          </p:nvPr>
        </p:nvSpPr>
        <p:spPr>
          <a:prstGeom prst="rect">
            <a:avLst/>
          </a:prstGeom>
        </p:spPr>
        <p:txBody>
          <a:bodyPr/>
          <a:lstStyle/>
          <a:p>
            <a:pPr/>
          </a:p>
        </p:txBody>
      </p:sp>
      <p:sp>
        <p:nvSpPr>
          <p:cNvPr id="191" name="Double-click to edit"/>
          <p:cNvSpPr txBox="1"/>
          <p:nvPr>
            <p:ph type="body" idx="1"/>
          </p:nvPr>
        </p:nvSpPr>
        <p:spPr>
          <a:prstGeom prst="rect">
            <a:avLst/>
          </a:prstGeom>
        </p:spPr>
        <p:txBody>
          <a:bodyPr/>
          <a:lstStyle/>
          <a:p>
            <a:pPr/>
          </a:p>
        </p:txBody>
      </p:sp>
      <p:pic>
        <p:nvPicPr>
          <p:cNvPr id="192" name="Image" descr="Image"/>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6" name="chicago_income_10.jpg" descr="chicago_income_10.jp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
        <p:nvSpPr>
          <p:cNvPr id="197" name="Hyde Park"/>
          <p:cNvSpPr txBox="1"/>
          <p:nvPr/>
        </p:nvSpPr>
        <p:spPr>
          <a:xfrm>
            <a:off x="15260224" y="6080888"/>
            <a:ext cx="1983614"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Hyde Park</a:t>
            </a:r>
          </a:p>
        </p:txBody>
      </p:sp>
      <p:sp>
        <p:nvSpPr>
          <p:cNvPr id="198" name="Line"/>
          <p:cNvSpPr/>
          <p:nvPr/>
        </p:nvSpPr>
        <p:spPr>
          <a:xfrm flipH="1">
            <a:off x="14587989" y="6810375"/>
            <a:ext cx="1128262" cy="112826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199" name="Income by Neighborhood…"/>
          <p:cNvSpPr txBox="1"/>
          <p:nvPr/>
        </p:nvSpPr>
        <p:spPr>
          <a:xfrm>
            <a:off x="13725074" y="1308437"/>
            <a:ext cx="5053915"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Chicago 2010</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3" name="chicagodots_race_big.jpg" descr="chicagodots_race_big.jpg"/>
          <p:cNvPicPr>
            <a:picLocks noChangeAspect="1"/>
          </p:cNvPicPr>
          <p:nvPr/>
        </p:nvPicPr>
        <p:blipFill>
          <a:blip r:embed="rId3">
            <a:extLst/>
          </a:blip>
          <a:stretch>
            <a:fillRect/>
          </a:stretch>
        </p:blipFill>
        <p:spPr>
          <a:xfrm>
            <a:off x="5180496" y="-159483"/>
            <a:ext cx="10156957" cy="13297709"/>
          </a:xfrm>
          <a:prstGeom prst="rect">
            <a:avLst/>
          </a:prstGeom>
          <a:ln w="12700">
            <a:miter lim="400000"/>
          </a:ln>
        </p:spPr>
      </p:pic>
      <p:sp>
        <p:nvSpPr>
          <p:cNvPr id="204" name="credit:radical cartography"/>
          <p:cNvSpPr txBox="1"/>
          <p:nvPr/>
        </p:nvSpPr>
        <p:spPr>
          <a:xfrm>
            <a:off x="15799803" y="12640806"/>
            <a:ext cx="516689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credit:radical cartography</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8" name="nyc_income_10.jpg" descr="nyc_income_10.jp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
        <p:nvSpPr>
          <p:cNvPr id="209" name="Income by Neighborhood…"/>
          <p:cNvSpPr txBox="1"/>
          <p:nvPr/>
        </p:nvSpPr>
        <p:spPr>
          <a:xfrm>
            <a:off x="17523612" y="325286"/>
            <a:ext cx="5053916"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NYC 2010</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educational-attainment-in-manhattan-new-york-city_51143f8fb0303.gif" descr="educational-attainment-in-manhattan-new-york-city_51143f8fb0303.gif"/>
          <p:cNvPicPr>
            <a:picLocks noChangeAspect="1"/>
          </p:cNvPicPr>
          <p:nvPr/>
        </p:nvPicPr>
        <p:blipFill>
          <a:blip r:embed="rId3">
            <a:extLst/>
          </a:blip>
          <a:stretch>
            <a:fillRect/>
          </a:stretch>
        </p:blipFill>
        <p:spPr>
          <a:xfrm>
            <a:off x="7827553" y="0"/>
            <a:ext cx="8728894" cy="13716000"/>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la_income_10.jpg" descr="la_income_10.jp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
        <p:nvSpPr>
          <p:cNvPr id="218" name="Income by Neighborhood…"/>
          <p:cNvSpPr txBox="1"/>
          <p:nvPr/>
        </p:nvSpPr>
        <p:spPr>
          <a:xfrm>
            <a:off x="17523612" y="325286"/>
            <a:ext cx="5053916"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LA 2010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2" name="houston_income_10.jpg" descr="houston_income_10.jpg"/>
          <p:cNvPicPr>
            <a:picLocks noChangeAspect="1"/>
          </p:cNvPicPr>
          <p:nvPr/>
        </p:nvPicPr>
        <p:blipFill>
          <a:blip r:embed="rId3">
            <a:extLst/>
          </a:blip>
          <a:stretch>
            <a:fillRect/>
          </a:stretch>
        </p:blipFill>
        <p:spPr>
          <a:xfrm>
            <a:off x="5334000" y="0"/>
            <a:ext cx="13716000" cy="13716000"/>
          </a:xfrm>
          <a:prstGeom prst="rect">
            <a:avLst/>
          </a:prstGeom>
          <a:ln w="12700">
            <a:miter lim="400000"/>
          </a:ln>
        </p:spPr>
      </p:pic>
      <p:sp>
        <p:nvSpPr>
          <p:cNvPr id="223" name="Income by Neighborhood…"/>
          <p:cNvSpPr txBox="1"/>
          <p:nvPr/>
        </p:nvSpPr>
        <p:spPr>
          <a:xfrm>
            <a:off x="17581095" y="8168151"/>
            <a:ext cx="5073016"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by Neighborhood</a:t>
            </a:r>
          </a:p>
          <a:p>
            <a:pPr defTabSz="821531">
              <a:defRPr b="1" sz="3200">
                <a:solidFill>
                  <a:srgbClr val="000000"/>
                </a:solidFill>
              </a:defRPr>
            </a:pPr>
            <a:r>
              <a:t>                    Houston 2010</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